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1" r:id="rId3"/>
    <p:sldId id="275" r:id="rId4"/>
    <p:sldId id="264" r:id="rId5"/>
    <p:sldId id="279" r:id="rId6"/>
    <p:sldId id="262" r:id="rId7"/>
    <p:sldId id="270" r:id="rId8"/>
    <p:sldId id="271" r:id="rId9"/>
    <p:sldId id="257" r:id="rId10"/>
    <p:sldId id="272" r:id="rId11"/>
    <p:sldId id="276" r:id="rId12"/>
    <p:sldId id="266" r:id="rId13"/>
    <p:sldId id="278" r:id="rId14"/>
    <p:sldId id="277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5ACEB6D-C916-3398-1E17-72F34084D84B}" v="2" dt="2025-05-05T01:10:01.104"/>
    <p1510:client id="{4C08EDC1-4BC0-5D30-B5AB-8C607DB037A2}" v="10" dt="2025-05-04T01:27:12.22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10/7/2025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easa.europa.eu/en/domains/environment/icao-aircraft-engine-emissions-databank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cao.int/environmental-protection/pages/aircraft-engine-emissions.aspx" TargetMode="External"/><Relationship Id="rId2" Type="http://schemas.openxmlformats.org/officeDocument/2006/relationships/hyperlink" Target="https://www.easa.europa.eu/en/domains/environment/icao-aircraft-engine-emissions-databank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cp.copernicus.org/articles/22/11987/2022/acp-22-11987-2022.pdf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B9AA7C6-5E5A-498E-A6DF-A943376E09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3EAB11A-76F7-48F4-9B4F-5BFDF4BF96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4300" y="2385102"/>
            <a:ext cx="574091" cy="2087796"/>
            <a:chOff x="209668" y="2857422"/>
            <a:chExt cx="463662" cy="208779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4D4C416-D5F4-4F6F-A6F1-87A21CD4FC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423947" y="2857422"/>
              <a:ext cx="249383" cy="208779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6AC1C30-21C6-4BF6-93EE-B211D7A850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209668" y="2857423"/>
              <a:ext cx="1" cy="2087795"/>
            </a:xfrm>
            <a:prstGeom prst="line">
              <a:avLst/>
            </a:prstGeom>
            <a:ln w="1778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81E140AE-0ABF-47C8-BF32-7D2F0CF2B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BC4F608-B4B8-48C3-9572-C0F061B1C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631767"/>
            <a:ext cx="11111729" cy="575240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15440" y="1917260"/>
            <a:ext cx="5459209" cy="194867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5200" b="1" kern="1200">
                <a:latin typeface="+mj-lt"/>
                <a:ea typeface="+mj-ea"/>
                <a:cs typeface="+mj-cs"/>
              </a:rPr>
              <a:t>Emission Analyzer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291923" y="5529704"/>
            <a:ext cx="4971824" cy="39080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 algn="l">
              <a:buFont typeface="Arial" panose="020B0604020202020204" pitchFamily="34" charset="0"/>
              <a:buChar char="•"/>
            </a:pPr>
            <a:endParaRPr lang="en-US" sz="2000"/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sz="20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AE2C0A1-3B64-7A57-2AB4-26D8274E2B30}"/>
              </a:ext>
            </a:extLst>
          </p:cNvPr>
          <p:cNvSpPr txBox="1"/>
          <p:nvPr/>
        </p:nvSpPr>
        <p:spPr>
          <a:xfrm>
            <a:off x="3179453" y="3548824"/>
            <a:ext cx="5593643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/>
              <a:t>Presented By</a:t>
            </a:r>
            <a:endParaRPr lang="en-US"/>
          </a:p>
          <a:p>
            <a:pPr algn="ctr"/>
            <a:r>
              <a:rPr lang="en-US"/>
              <a:t>Brie Haynes, Josh </a:t>
            </a:r>
            <a:r>
              <a:rPr lang="en-US" err="1"/>
              <a:t>Pahman</a:t>
            </a:r>
            <a:r>
              <a:rPr lang="en-US"/>
              <a:t>, Gregory Rodriguez, Srinesh Ganesh, Yousuf </a:t>
            </a:r>
            <a:r>
              <a:rPr lang="en-US" err="1"/>
              <a:t>AlMakhamreh</a:t>
            </a:r>
            <a:r>
              <a:rPr lang="en-US"/>
              <a:t>, Victor Sim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6C81DD7-0F92-295A-A2C9-080334022F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AB7EC82-2304-23A8-96C9-B85357E7C5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F0D176F-9F70-CAF6-A440-5263CFE496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2340441" y="2666183"/>
            <a:ext cx="5860051" cy="527712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B4B1895-6679-E2A2-C745-B7EFD421E6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A9E5726-D71A-9247-A550-AB6E7148E6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F75D8ADA-FF14-530E-2D9B-66FC961BC3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517897"/>
            <a:ext cx="11111729" cy="585796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7FAD12-DBED-8F36-D79D-BA7EDDF5DE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7025" y="922644"/>
            <a:ext cx="5040285" cy="1169585"/>
          </a:xfrm>
        </p:spPr>
        <p:txBody>
          <a:bodyPr anchor="b">
            <a:normAutofit/>
          </a:bodyPr>
          <a:lstStyle/>
          <a:p>
            <a:r>
              <a:rPr lang="en-US" sz="4000" b="1"/>
              <a:t>Backend</a:t>
            </a:r>
            <a:endParaRPr lang="en-US" sz="400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7E130DC-0D78-EA59-9171-0B3D595E92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55714" y="2263365"/>
            <a:ext cx="49377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F69AAC-4C6C-1D3E-E3B1-0B5FA30448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5715" y="2508105"/>
            <a:ext cx="5040285" cy="3632493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1400" b="1"/>
              <a:t>Frameworks and Tools</a:t>
            </a:r>
            <a:endParaRPr lang="en-US" sz="1400"/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400">
                <a:ea typeface="+mn-lt"/>
                <a:cs typeface="+mn-lt"/>
              </a:rPr>
              <a:t>Django: Developed API endpoints to allow users to perform various actions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400">
                <a:ea typeface="+mn-lt"/>
                <a:cs typeface="+mn-lt"/>
              </a:rPr>
              <a:t>Postman: Verified that endpoints worked as expected through testing with various request payloads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400">
                <a:ea typeface="+mn-lt"/>
                <a:cs typeface="+mn-lt"/>
              </a:rPr>
              <a:t>PostgreSQL: Stored results from various user actions and endpoint tests into corresponding tables in the database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400">
                <a:ea typeface="+mn-lt"/>
                <a:cs typeface="+mn-lt"/>
              </a:rPr>
              <a:t>Docker: Containerized the server, database, and prediction model for portability</a:t>
            </a:r>
          </a:p>
          <a:p>
            <a:r>
              <a:rPr lang="en-US" sz="1400" b="1"/>
              <a:t>Primary Features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400"/>
              <a:t>Data persistence</a:t>
            </a:r>
          </a:p>
          <a:p>
            <a:pPr lvl="1">
              <a:buFont typeface="Courier New,monospace" panose="020B0604020202020204" pitchFamily="34" charset="0"/>
              <a:buChar char="o"/>
            </a:pPr>
            <a:r>
              <a:rPr lang="en-US" sz="1400"/>
              <a:t>API endpoints that allow users to </a:t>
            </a:r>
          </a:p>
          <a:p>
            <a:pPr lvl="2">
              <a:buFont typeface="Wingdings,Sans-Serif" panose="020B0604020202020204" pitchFamily="34" charset="0"/>
              <a:buChar char="§"/>
            </a:pPr>
            <a:r>
              <a:rPr lang="en-US" sz="1200"/>
              <a:t>Add, edit, and remove engines</a:t>
            </a:r>
          </a:p>
          <a:p>
            <a:pPr lvl="2">
              <a:buFont typeface="Wingdings,Sans-Serif" panose="020B0604020202020204" pitchFamily="34" charset="0"/>
              <a:buChar char="§"/>
            </a:pPr>
            <a:r>
              <a:rPr lang="en-US" sz="1200"/>
              <a:t>Predict CO and NOx emissions</a:t>
            </a:r>
          </a:p>
          <a:p>
            <a:pPr lvl="1">
              <a:buFont typeface="Courier New" panose="020B0604020202020204" pitchFamily="34" charset="0"/>
              <a:buChar char="o"/>
            </a:pPr>
            <a:endParaRPr lang="en-US" sz="1000" b="1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344F18-874E-FD28-D2AF-69D40CD7D1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50640" y="774285"/>
            <a:ext cx="2581173" cy="258117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C249E8B-9C6D-0BC8-AE99-583BE9D73D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50640" y="3575074"/>
            <a:ext cx="2581173" cy="2581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3724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F31353C-9F64-3701-365F-FDDF25D742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53EE3F-3531-CEE1-96DB-2AFD6BC058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138036"/>
            <a:ext cx="3893126" cy="573414"/>
          </a:xfrm>
        </p:spPr>
        <p:txBody>
          <a:bodyPr anchor="t">
            <a:normAutofit/>
          </a:bodyPr>
          <a:lstStyle/>
          <a:p>
            <a:r>
              <a:rPr lang="en-US" sz="3200" b="1"/>
              <a:t>Prediction Model</a:t>
            </a:r>
            <a:endParaRPr lang="en-US" sz="320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19C78AB-5FB8-A7DD-AAEA-85C02930E4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5140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46E2DAD-F37B-1784-A613-9B3C83E45DE6}"/>
              </a:ext>
            </a:extLst>
          </p:cNvPr>
          <p:cNvSpPr txBox="1">
            <a:spLocks/>
          </p:cNvSpPr>
          <p:nvPr/>
        </p:nvSpPr>
        <p:spPr>
          <a:xfrm>
            <a:off x="765048" y="1837817"/>
            <a:ext cx="11153041" cy="486422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1000"/>
              </a:spcAft>
              <a:buFont typeface="Arial" panose="020B0604020202020204" pitchFamily="34" charset="0"/>
              <a:buNone/>
            </a:pPr>
            <a:r>
              <a:rPr lang="en-US" sz="2400" b="1"/>
              <a:t>Dataset: </a:t>
            </a:r>
          </a:p>
          <a:p>
            <a:pPr marL="457200" lvl="1" indent="0">
              <a:spcAft>
                <a:spcPts val="1000"/>
              </a:spcAft>
              <a:buFont typeface="Arial" panose="020B0604020202020204" pitchFamily="34" charset="0"/>
              <a:buNone/>
            </a:pPr>
            <a:r>
              <a:rPr lang="en-US" sz="1600">
                <a:hlinkClick r:id="rId2"/>
              </a:rPr>
              <a:t>ICAO Aircraft Engine Emissions Databank</a:t>
            </a:r>
            <a:r>
              <a:rPr lang="en-US" sz="1600"/>
              <a:t> from the EASA (EU Aviation Safety Agency)</a:t>
            </a:r>
          </a:p>
          <a:p>
            <a:pPr marL="0" indent="0">
              <a:spcAft>
                <a:spcPts val="1000"/>
              </a:spcAft>
              <a:buFont typeface="Arial" panose="020B0604020202020204" pitchFamily="34" charset="0"/>
              <a:buNone/>
            </a:pPr>
            <a:r>
              <a:rPr lang="en-US" sz="2400" b="1"/>
              <a:t>Tools:</a:t>
            </a:r>
          </a:p>
          <a:p>
            <a:pPr marL="457200" lvl="1" indent="0">
              <a:spcAft>
                <a:spcPts val="1000"/>
              </a:spcAft>
              <a:buFont typeface="Arial" panose="020B0604020202020204" pitchFamily="34" charset="0"/>
              <a:buNone/>
            </a:pPr>
            <a:r>
              <a:rPr lang="en-US" sz="1600">
                <a:solidFill>
                  <a:srgbClr val="000000"/>
                </a:solidFill>
              </a:rPr>
              <a:t>MATLAB R2023A</a:t>
            </a:r>
            <a:endParaRPr lang="en-US" b="1"/>
          </a:p>
          <a:p>
            <a:pPr marL="0" indent="0">
              <a:spcAft>
                <a:spcPts val="1000"/>
              </a:spcAft>
              <a:buFont typeface="Arial" panose="020B0604020202020204" pitchFamily="34" charset="0"/>
              <a:buNone/>
            </a:pPr>
            <a:r>
              <a:rPr lang="en-US" sz="2400" b="1">
                <a:solidFill>
                  <a:srgbClr val="000000"/>
                </a:solidFill>
              </a:rPr>
              <a:t>Methodology:</a:t>
            </a:r>
          </a:p>
          <a:p>
            <a:pPr marL="800100" lvl="1" indent="-342900">
              <a:spcAft>
                <a:spcPts val="1000"/>
              </a:spcAft>
              <a:buFont typeface="Arial" panose="020B0604020202020204" pitchFamily="34" charset="0"/>
              <a:buAutoNum type="arabicPeriod"/>
            </a:pPr>
            <a:r>
              <a:rPr lang="en-US" sz="1600">
                <a:solidFill>
                  <a:srgbClr val="000000"/>
                </a:solidFill>
              </a:rPr>
              <a:t>Imported ICAO dataset into MATLAB</a:t>
            </a:r>
          </a:p>
          <a:p>
            <a:pPr marL="800100" lvl="1" indent="-342900">
              <a:spcAft>
                <a:spcPts val="1000"/>
              </a:spcAft>
              <a:buFont typeface="Arial" panose="020B0604020202020204" pitchFamily="34" charset="0"/>
              <a:buAutoNum type="arabicPeriod"/>
            </a:pPr>
            <a:r>
              <a:rPr lang="en-US" sz="1600">
                <a:solidFill>
                  <a:srgbClr val="000000"/>
                </a:solidFill>
              </a:rPr>
              <a:t>Cleaned/repaired data using MATLAB's analysis tools (e.g., removing outliers, filling gaps with approximations)</a:t>
            </a:r>
          </a:p>
          <a:p>
            <a:pPr marL="800100" lvl="1" indent="-342900">
              <a:spcAft>
                <a:spcPts val="1000"/>
              </a:spcAft>
              <a:buFont typeface="Arial" panose="020B0604020202020204" pitchFamily="34" charset="0"/>
              <a:buAutoNum type="arabicPeriod"/>
            </a:pPr>
            <a:r>
              <a:rPr lang="en-US" sz="1600">
                <a:solidFill>
                  <a:srgbClr val="000000"/>
                </a:solidFill>
              </a:rPr>
              <a:t>Used PCA (Principal Component Analysis) to reduce data dimensionality and select feature subset</a:t>
            </a:r>
          </a:p>
          <a:p>
            <a:pPr marL="800100" lvl="1" indent="-342900">
              <a:spcAft>
                <a:spcPts val="1000"/>
              </a:spcAft>
              <a:buFont typeface="Arial" panose="020B0604020202020204" pitchFamily="34" charset="0"/>
              <a:buAutoNum type="arabicPeriod"/>
            </a:pPr>
            <a:r>
              <a:rPr lang="en-US" sz="1600">
                <a:solidFill>
                  <a:srgbClr val="000000"/>
                </a:solidFill>
              </a:rPr>
              <a:t>Used MATLAB's Classification Learner toolset to train both CO and NOx emission models using 3 primary features</a:t>
            </a:r>
          </a:p>
          <a:p>
            <a:pPr marL="800100" lvl="1" indent="-342900">
              <a:spcAft>
                <a:spcPts val="1000"/>
              </a:spcAft>
              <a:buFont typeface="Arial" panose="020B0604020202020204" pitchFamily="34" charset="0"/>
              <a:buAutoNum type="arabicPeriod"/>
            </a:pPr>
            <a:r>
              <a:rPr lang="en-US" sz="1600">
                <a:solidFill>
                  <a:srgbClr val="000000"/>
                </a:solidFill>
              </a:rPr>
              <a:t>Selected bagged tree ensemble approach for highest predictive power and highest validation/test set accuracy</a:t>
            </a:r>
          </a:p>
          <a:p>
            <a:pPr marL="800100" lvl="1" indent="-342900">
              <a:spcAft>
                <a:spcPts val="1000"/>
              </a:spcAft>
              <a:buFont typeface="Arial" panose="020B0604020202020204" pitchFamily="34" charset="0"/>
              <a:buAutoNum type="arabicPeriod"/>
            </a:pPr>
            <a:r>
              <a:rPr lang="en-US" sz="1600">
                <a:solidFill>
                  <a:srgbClr val="000000"/>
                </a:solidFill>
              </a:rPr>
              <a:t>Used MATLAB Coder to generate hardware-optimized C code for both models</a:t>
            </a:r>
          </a:p>
          <a:p>
            <a:pPr marL="800100" lvl="1" indent="-342900">
              <a:spcAft>
                <a:spcPts val="1000"/>
              </a:spcAft>
              <a:buFont typeface="Arial" panose="020B0604020202020204" pitchFamily="34" charset="0"/>
              <a:buAutoNum type="arabicPeriod"/>
            </a:pPr>
            <a:r>
              <a:rPr lang="en-US" sz="1600">
                <a:solidFill>
                  <a:srgbClr val="000000"/>
                </a:solidFill>
              </a:rPr>
              <a:t>Customized and cleaned generated code to add interactivity with web backend</a:t>
            </a:r>
          </a:p>
          <a:p>
            <a:pPr marL="800100" lvl="1" indent="-342900">
              <a:spcAft>
                <a:spcPts val="1000"/>
              </a:spcAft>
              <a:buFont typeface="Arial" panose="020B0604020202020204" pitchFamily="34" charset="0"/>
              <a:buAutoNum type="arabicPeriod"/>
            </a:pPr>
            <a:endParaRPr lang="en-US" sz="1600">
              <a:solidFill>
                <a:srgbClr val="000000"/>
              </a:solidFill>
            </a:endParaRPr>
          </a:p>
          <a:p>
            <a:pPr marL="800100" lvl="1" indent="-342900">
              <a:spcAft>
                <a:spcPts val="1000"/>
              </a:spcAft>
              <a:buFont typeface="Arial" panose="020B0604020202020204" pitchFamily="34" charset="0"/>
              <a:buAutoNum type="arabicPeriod"/>
            </a:pPr>
            <a:endParaRPr lang="en-US" sz="1600">
              <a:solidFill>
                <a:srgbClr val="000000"/>
              </a:solidFill>
            </a:endParaRPr>
          </a:p>
          <a:p>
            <a:pPr marL="800100" lvl="1" indent="-342900">
              <a:spcAft>
                <a:spcPts val="1000"/>
              </a:spcAft>
              <a:buFont typeface="Arial" panose="020B0604020202020204" pitchFamily="34" charset="0"/>
              <a:buAutoNum type="arabicPeriod"/>
            </a:pPr>
            <a:endParaRPr lang="en-US" sz="1600">
              <a:solidFill>
                <a:srgbClr val="000000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37DDE95-CAAD-1CBC-731B-0F58E4ABB51B}"/>
              </a:ext>
            </a:extLst>
          </p:cNvPr>
          <p:cNvSpPr/>
          <p:nvPr/>
        </p:nvSpPr>
        <p:spPr>
          <a:xfrm>
            <a:off x="-6096" y="6740168"/>
            <a:ext cx="12191648" cy="120615"/>
          </a:xfrm>
          <a:prstGeom prst="rect">
            <a:avLst/>
          </a:prstGeom>
          <a:solidFill>
            <a:schemeClr val="accent4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4776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6" name="Rectangle 65">
            <a:extLst>
              <a:ext uri="{FF2B5EF4-FFF2-40B4-BE49-F238E27FC236}">
                <a16:creationId xmlns:a16="http://schemas.microsoft.com/office/drawing/2014/main" id="{D1D34770-47A8-402C-AF23-2B653F2D88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B28DBA-6598-9FF3-45B7-EA74ED7E15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79" y="870654"/>
            <a:ext cx="6002110" cy="1145470"/>
          </a:xfrm>
        </p:spPr>
        <p:txBody>
          <a:bodyPr>
            <a:normAutofit/>
          </a:bodyPr>
          <a:lstStyle/>
          <a:p>
            <a:r>
              <a:rPr lang="en-US" sz="4000" b="1"/>
              <a:t>Conclusion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175F63E0-7AA9-1B0A-ED86-3AAAF6CAB2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6680" y="2014923"/>
            <a:ext cx="6002110" cy="4725495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1400"/>
              <a:t>The Emission Analyzer provides a powerful tool for predicting/visualizing the co-regulation of CO and NOx emissions (Jet Engines)</a:t>
            </a:r>
            <a:endParaRPr lang="en-US"/>
          </a:p>
          <a:p>
            <a:r>
              <a:rPr lang="en-US" sz="1400"/>
              <a:t>Key achievements:</a:t>
            </a:r>
          </a:p>
          <a:p>
            <a:pPr lvl="1"/>
            <a:r>
              <a:rPr lang="en-US" sz="1400"/>
              <a:t>User-friendly interface &amp; Interactive visualizations for single-engine analysis and multi-engine comparison</a:t>
            </a:r>
          </a:p>
          <a:p>
            <a:pPr lvl="1"/>
            <a:r>
              <a:rPr lang="en-US" sz="1400"/>
              <a:t>Accurate prediction model using bagged tree ensemble approach</a:t>
            </a:r>
          </a:p>
          <a:p>
            <a:pPr lvl="1"/>
            <a:r>
              <a:rPr lang="en-US" sz="1400"/>
              <a:t>Comprehensive 5-tier architecture (Robustly Test)</a:t>
            </a:r>
          </a:p>
          <a:p>
            <a:r>
              <a:rPr lang="en-US" sz="1400"/>
              <a:t>Mistakes:</a:t>
            </a:r>
          </a:p>
          <a:p>
            <a:pPr lvl="1"/>
            <a:r>
              <a:rPr lang="en-US" sz="1400"/>
              <a:t>Feature Handling / Hyperparameter tuning  could have been done better for better accuracy/precision</a:t>
            </a:r>
          </a:p>
          <a:p>
            <a:pPr lvl="1"/>
            <a:r>
              <a:rPr lang="en-US" sz="1400"/>
              <a:t>Handling Scope and Finer Design Details was a challenge</a:t>
            </a:r>
          </a:p>
          <a:p>
            <a:r>
              <a:rPr lang="en-US" sz="1400"/>
              <a:t>Empowers Industry (aerospace researchers, engine manufacturers, and environmental analysts) to make data-driven decisions</a:t>
            </a:r>
            <a:endParaRPr lang="en-US"/>
          </a:p>
          <a:p>
            <a:r>
              <a:rPr lang="en-US" sz="1400"/>
              <a:t>Future work could include expanding the model to predict additional pollutants, incorporating more operational parameters (Frontend/Backend), more visuals.</a:t>
            </a:r>
          </a:p>
          <a:p>
            <a:endParaRPr lang="en-US" sz="1300"/>
          </a:p>
        </p:txBody>
      </p:sp>
      <p:pic>
        <p:nvPicPr>
          <p:cNvPr id="4" name="Picture 3" descr="World's largest and most efficient aircraft engine aces first tests">
            <a:extLst>
              <a:ext uri="{FF2B5EF4-FFF2-40B4-BE49-F238E27FC236}">
                <a16:creationId xmlns:a16="http://schemas.microsoft.com/office/drawing/2014/main" id="{8873E40B-7A17-EFA3-9547-BD40C788A76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7721" r="33504" b="2"/>
          <a:stretch/>
        </p:blipFill>
        <p:spPr>
          <a:xfrm>
            <a:off x="7199440" y="10"/>
            <a:ext cx="4992560" cy="6857990"/>
          </a:xfrm>
          <a:prstGeom prst="rect">
            <a:avLst/>
          </a:prstGeom>
          <a:effectLst/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FB47B5D-7164-2300-3CD8-72609295BCA1}"/>
              </a:ext>
            </a:extLst>
          </p:cNvPr>
          <p:cNvCxnSpPr/>
          <p:nvPr/>
        </p:nvCxnSpPr>
        <p:spPr>
          <a:xfrm flipV="1">
            <a:off x="929501" y="944955"/>
            <a:ext cx="979626" cy="10034"/>
          </a:xfrm>
          <a:prstGeom prst="straightConnector1">
            <a:avLst/>
          </a:prstGeom>
          <a:ln w="57150"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36685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8CE3BFA-411A-D9F1-10A8-8BE82A724A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625487-4AF7-1D98-9C42-5DBA835FC0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138036"/>
            <a:ext cx="3893126" cy="573414"/>
          </a:xfrm>
        </p:spPr>
        <p:txBody>
          <a:bodyPr anchor="t">
            <a:normAutofit/>
          </a:bodyPr>
          <a:lstStyle/>
          <a:p>
            <a:r>
              <a:rPr lang="en-US" sz="3200" b="1"/>
              <a:t>References</a:t>
            </a:r>
            <a:endParaRPr lang="en-US" sz="320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A99290D-DE83-1921-B7AE-ED769BC096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5140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5268ECBC-246F-6396-205E-D9C437A38196}"/>
              </a:ext>
            </a:extLst>
          </p:cNvPr>
          <p:cNvSpPr/>
          <p:nvPr/>
        </p:nvSpPr>
        <p:spPr>
          <a:xfrm>
            <a:off x="-6096" y="6740168"/>
            <a:ext cx="12191648" cy="120615"/>
          </a:xfrm>
          <a:prstGeom prst="rect">
            <a:avLst/>
          </a:prstGeom>
          <a:solidFill>
            <a:schemeClr val="accent4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8BE3629-3FB7-6FA9-C986-F59FD293DC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2584" y="1837944"/>
            <a:ext cx="8848162" cy="366674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800">
                <a:hlinkClick r:id="rId2"/>
              </a:rPr>
              <a:t>https://www.easa.europa.eu/en/domains/environment/icao-aircraft-engine-emissions-databank</a:t>
            </a:r>
            <a:endParaRPr lang="en-US" sz="1800"/>
          </a:p>
          <a:p>
            <a:r>
              <a:rPr lang="en-US" sz="1800">
                <a:hlinkClick r:id="rId3"/>
              </a:rPr>
              <a:t>https://www.icao.int/environmental-protection/pages/aircraft-engine-emissions.aspx</a:t>
            </a:r>
            <a:endParaRPr lang="en-US" sz="1800">
              <a:latin typeface="Calibri"/>
              <a:ea typeface="Calibri"/>
              <a:cs typeface="Calibri"/>
            </a:endParaRPr>
          </a:p>
          <a:p>
            <a:r>
              <a:rPr lang="en-US" sz="1800">
                <a:ea typeface="+mn-lt"/>
                <a:cs typeface="+mn-lt"/>
                <a:hlinkClick r:id="rId4"/>
              </a:rPr>
              <a:t>https://acp.copernicus.org/articles/22/11987/2022/acp-22-11987-2022.pdf</a:t>
            </a:r>
          </a:p>
          <a:p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22215800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9A7998-B567-9DA1-15EC-D2974BD45E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562C26-D653-D4C9-7F35-4E799C6161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1192"/>
            <a:ext cx="10515600" cy="1325563"/>
          </a:xfrm>
        </p:spPr>
        <p:txBody>
          <a:bodyPr/>
          <a:lstStyle/>
          <a:p>
            <a:r>
              <a:rPr lang="en-US" b="1"/>
              <a:t>Any Questions?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54CF03F-FEFD-1067-4D38-0F8229CF130A}"/>
              </a:ext>
            </a:extLst>
          </p:cNvPr>
          <p:cNvCxnSpPr/>
          <p:nvPr/>
        </p:nvCxnSpPr>
        <p:spPr>
          <a:xfrm flipV="1">
            <a:off x="844157" y="2767659"/>
            <a:ext cx="979626" cy="10034"/>
          </a:xfrm>
          <a:prstGeom prst="straightConnector1">
            <a:avLst/>
          </a:prstGeom>
          <a:ln w="57150"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FA7F109F-12BE-517E-7B05-21C91E678DDE}"/>
              </a:ext>
            </a:extLst>
          </p:cNvPr>
          <p:cNvSpPr/>
          <p:nvPr/>
        </p:nvSpPr>
        <p:spPr>
          <a:xfrm>
            <a:off x="-6096" y="6740168"/>
            <a:ext cx="12191648" cy="120615"/>
          </a:xfrm>
          <a:prstGeom prst="rect">
            <a:avLst/>
          </a:prstGeom>
          <a:solidFill>
            <a:schemeClr val="accent4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4042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DBC6133C-0615-4CE4-9132-37E609A9BD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D33776-1386-7A26-2BA0-1FB9E4B2A8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064" y="525982"/>
            <a:ext cx="4282983" cy="1200361"/>
          </a:xfrm>
        </p:spPr>
        <p:txBody>
          <a:bodyPr anchor="b">
            <a:normAutofit/>
          </a:bodyPr>
          <a:lstStyle/>
          <a:p>
            <a:r>
              <a:rPr lang="en-US" sz="3600" b="1"/>
              <a:t>The Problem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69CC832-2974-4E8D-90ED-3E2941BA7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6533" y="1944913"/>
            <a:ext cx="40233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5AF078E-512D-D799-EB0A-25638A2329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066" y="2031101"/>
            <a:ext cx="4282984" cy="351194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800"/>
              <a:t>Aviation, particularly commercial jet engines, is a significant contributor to air pollution and climate change.</a:t>
            </a:r>
          </a:p>
          <a:p>
            <a:r>
              <a:rPr lang="en-US" sz="1800">
                <a:ea typeface="+mn-lt"/>
                <a:cs typeface="+mn-lt"/>
              </a:rPr>
              <a:t>CO and NOx emissions are interdependent—reducing one often leads to an increase in the other</a:t>
            </a:r>
          </a:p>
          <a:p>
            <a:r>
              <a:rPr lang="en-US" sz="1800" b="1">
                <a:ea typeface="+mn-lt"/>
                <a:cs typeface="+mn-lt"/>
              </a:rPr>
              <a:t>How do we handle co-regulation?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5222F96-971A-4F90-B841-6BAB416C7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25843" y="6053360"/>
            <a:ext cx="740664" cy="154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8980754-6F4B-43C9-B9BE-127B6BED6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904923" y="215201"/>
            <a:ext cx="740664" cy="118334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6793" y="354959"/>
            <a:ext cx="6184973" cy="5915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graph of different colored bars&#10;&#10;AI-generated content may be incorrect.">
            <a:extLst>
              <a:ext uri="{FF2B5EF4-FFF2-40B4-BE49-F238E27FC236}">
                <a16:creationId xmlns:a16="http://schemas.microsoft.com/office/drawing/2014/main" id="{2B82376A-0BF6-B1AE-FBAC-E3F3815103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7738" y="1610088"/>
            <a:ext cx="5628018" cy="3404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2676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B51ABC0-8B6B-FB9B-01A5-5414D2262B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DBC6133C-0615-4CE4-9132-37E609A9BD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962835-E911-60A4-7984-49AE4A0231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064" y="525982"/>
            <a:ext cx="4282983" cy="1200361"/>
          </a:xfrm>
        </p:spPr>
        <p:txBody>
          <a:bodyPr anchor="b">
            <a:normAutofit/>
          </a:bodyPr>
          <a:lstStyle/>
          <a:p>
            <a:r>
              <a:rPr lang="en-US" sz="3600" b="1"/>
              <a:t>Our Solution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169CC832-2974-4E8D-90ED-3E2941BA7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6533" y="1944913"/>
            <a:ext cx="40233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5A9609-1FBD-90BD-DE08-0A0FB6D1CA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066" y="2031101"/>
            <a:ext cx="4282984" cy="351194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800"/>
              <a:t>A web application that predicts the </a:t>
            </a:r>
            <a:r>
              <a:rPr lang="en-US" sz="1800">
                <a:ea typeface="+mn-lt"/>
                <a:cs typeface="+mn-lt"/>
              </a:rPr>
              <a:t>CO and NOx emissions of commercial jet engines using three key operational parameters</a:t>
            </a:r>
          </a:p>
          <a:p>
            <a:pPr lvl="1">
              <a:buFont typeface="Courier New,monospace" panose="020B0604020202020204" pitchFamily="34" charset="0"/>
              <a:buChar char="o"/>
            </a:pPr>
            <a:r>
              <a:rPr lang="en-US" sz="1800">
                <a:ea typeface="+mn-lt"/>
                <a:cs typeface="+mn-lt"/>
              </a:rPr>
              <a:t>Rated thrust</a:t>
            </a:r>
          </a:p>
          <a:p>
            <a:pPr lvl="1">
              <a:buFont typeface="Courier New,monospace" panose="020B0604020202020204" pitchFamily="34" charset="0"/>
              <a:buChar char="o"/>
            </a:pPr>
            <a:r>
              <a:rPr lang="en-US" sz="1800">
                <a:ea typeface="+mn-lt"/>
                <a:cs typeface="+mn-lt"/>
              </a:rPr>
              <a:t>B/P ratio</a:t>
            </a:r>
          </a:p>
          <a:p>
            <a:pPr lvl="1">
              <a:buFont typeface="Courier New,monospace" panose="020B0604020202020204" pitchFamily="34" charset="0"/>
              <a:buChar char="o"/>
            </a:pPr>
            <a:r>
              <a:rPr lang="en-US" sz="1800">
                <a:ea typeface="+mn-lt"/>
                <a:cs typeface="+mn-lt"/>
              </a:rPr>
              <a:t>Pressure ratio</a:t>
            </a:r>
          </a:p>
          <a:p>
            <a:pPr>
              <a:buFont typeface="Courier New,monospace" panose="020B0604020202020204" pitchFamily="34" charset="0"/>
              <a:buChar char="o"/>
            </a:pPr>
            <a:r>
              <a:rPr lang="en-US" sz="1800">
                <a:ea typeface="+mn-lt"/>
                <a:cs typeface="+mn-lt"/>
              </a:rPr>
              <a:t>Provide intuitive visualizations of emission predictions to support user analysis and decision-making</a:t>
            </a:r>
          </a:p>
          <a:p>
            <a:endParaRPr lang="en-US" sz="1800">
              <a:ea typeface="+mn-lt"/>
              <a:cs typeface="+mn-lt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5222F96-971A-4F90-B841-6BAB416C7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25843" y="6053360"/>
            <a:ext cx="740664" cy="154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8980754-6F4B-43C9-B9BE-127B6BED6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904923" y="215201"/>
            <a:ext cx="740664" cy="118334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6793" y="354959"/>
            <a:ext cx="6184973" cy="5915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computer with a screen showing a graph&#10;&#10;AI-generated content may be incorrect.">
            <a:extLst>
              <a:ext uri="{FF2B5EF4-FFF2-40B4-BE49-F238E27FC236}">
                <a16:creationId xmlns:a16="http://schemas.microsoft.com/office/drawing/2014/main" id="{C9E22F07-ACBF-4CB3-5461-936DA32D94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7738" y="1567880"/>
            <a:ext cx="5628018" cy="3489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5105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0" name="Rectangle 59">
            <a:extLst>
              <a:ext uri="{FF2B5EF4-FFF2-40B4-BE49-F238E27FC236}">
                <a16:creationId xmlns:a16="http://schemas.microsoft.com/office/drawing/2014/main" id="{149FB5C3-7336-4FE0-A30C-CC0A3646D4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19A6B5CE-CB1D-48EE-8B43-E952235C83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2340441" y="2666183"/>
            <a:ext cx="5860051" cy="527712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E3F3EAA5-4E15-400B-BBA3-82B3F49A21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72BA2E40-BE9B-4C54-9CDD-40EE804CCE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6" name="Rectangle 65">
            <a:extLst>
              <a:ext uri="{FF2B5EF4-FFF2-40B4-BE49-F238E27FC236}">
                <a16:creationId xmlns:a16="http://schemas.microsoft.com/office/drawing/2014/main" id="{0DA909B4-15FF-46A6-8A7F-7AEF977FE9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517897"/>
            <a:ext cx="11111729" cy="585796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DDFB53-6840-442E-4CF0-7B4375B28D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7025" y="922644"/>
            <a:ext cx="5040285" cy="1169585"/>
          </a:xfrm>
        </p:spPr>
        <p:txBody>
          <a:bodyPr anchor="b">
            <a:normAutofit/>
          </a:bodyPr>
          <a:lstStyle/>
          <a:p>
            <a:r>
              <a:rPr lang="en-US" sz="4000" b="1"/>
              <a:t>Key Features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1382A32C-5B0C-4B1C-A074-76C6DBCC9F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55714" y="2263365"/>
            <a:ext cx="49377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EE0BED-3B7D-E635-C161-D6391E542E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5715" y="2508105"/>
            <a:ext cx="5040285" cy="363249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2000"/>
              <a:t>Users can:</a:t>
            </a:r>
          </a:p>
          <a:p>
            <a:pPr marL="285750" indent="-285750">
              <a:spcBef>
                <a:spcPts val="0"/>
              </a:spcBef>
              <a:buFont typeface="Arial,Sans-Serif"/>
              <a:buChar char="•"/>
            </a:pPr>
            <a:r>
              <a:rPr lang="en-US" sz="2000"/>
              <a:t>Manage the engines associated with their account by adding, editing, and deleting them</a:t>
            </a:r>
          </a:p>
          <a:p>
            <a:pPr marL="285750" indent="-285750">
              <a:spcBef>
                <a:spcPts val="0"/>
              </a:spcBef>
              <a:buFont typeface="Arial,Sans-Serif"/>
              <a:buChar char="•"/>
            </a:pPr>
            <a:r>
              <a:rPr lang="en-US" sz="2000"/>
              <a:t>Download the prediction data for all engines </a:t>
            </a:r>
          </a:p>
          <a:p>
            <a:pPr marL="285750" indent="-285750">
              <a:spcBef>
                <a:spcPts val="0"/>
              </a:spcBef>
              <a:buFont typeface="Arial,Sans-Serif"/>
              <a:buChar char="•"/>
            </a:pPr>
            <a:r>
              <a:rPr lang="en-US" sz="2000"/>
              <a:t>View data visualizations of the emission predictions</a:t>
            </a:r>
          </a:p>
          <a:p>
            <a:pPr marL="285750" indent="-285750">
              <a:spcBef>
                <a:spcPts val="0"/>
              </a:spcBef>
              <a:buFont typeface="Arial,Sans-Serif"/>
              <a:buChar char="•"/>
            </a:pPr>
            <a:r>
              <a:rPr lang="en-US" sz="2000"/>
              <a:t>Compare the CO and NOx emissions of multiple engines</a:t>
            </a:r>
          </a:p>
          <a:p>
            <a:pPr marL="0" indent="0">
              <a:buNone/>
            </a:pPr>
            <a:endParaRPr lang="en-US" sz="2000"/>
          </a:p>
          <a:p>
            <a:pPr marL="0" indent="0">
              <a:buNone/>
            </a:pPr>
            <a:endParaRPr lang="en-US" sz="20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CA6369-039D-020B-53D2-7494FC8375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6667" y="857864"/>
            <a:ext cx="4389120" cy="24140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A4F1BC9-6084-33ED-8724-5FE46FCDAA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6667" y="3664140"/>
            <a:ext cx="4389120" cy="2403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9180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A4D07A5-900F-A3C7-9E0E-0244D4C049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46A2E65-44FC-01EB-4701-C728DAA55F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5140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B9963D68-8636-4A08-04F9-DC7A4419C8A6}"/>
              </a:ext>
            </a:extLst>
          </p:cNvPr>
          <p:cNvSpPr/>
          <p:nvPr/>
        </p:nvSpPr>
        <p:spPr>
          <a:xfrm>
            <a:off x="-6096" y="6740168"/>
            <a:ext cx="12191648" cy="120615"/>
          </a:xfrm>
          <a:prstGeom prst="rect">
            <a:avLst/>
          </a:prstGeom>
          <a:solidFill>
            <a:schemeClr val="accent4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Emission Analyzer Demo">
            <a:hlinkClick r:id="" action="ppaction://media"/>
            <a:extLst>
              <a:ext uri="{FF2B5EF4-FFF2-40B4-BE49-F238E27FC236}">
                <a16:creationId xmlns:a16="http://schemas.microsoft.com/office/drawing/2014/main" id="{AF32CF73-E4FD-E680-2F41-8EA0388AF0B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65632" y="1045464"/>
            <a:ext cx="9406128" cy="5279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443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3D873-D6D1-7DB7-39ED-A2B18A803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138036"/>
            <a:ext cx="3893126" cy="600959"/>
          </a:xfrm>
        </p:spPr>
        <p:txBody>
          <a:bodyPr anchor="t">
            <a:normAutofit/>
          </a:bodyPr>
          <a:lstStyle/>
          <a:p>
            <a:r>
              <a:rPr lang="en-US" sz="3200" b="1"/>
              <a:t>Stakeholders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1503BFE4-729B-D9D0-C17B-501E6AF112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5140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209896-531D-6AEB-3064-61082F67D7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1" y="1935932"/>
            <a:ext cx="3893126" cy="3591207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en-US" sz="2000"/>
              <a:t>Aerospace researchers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600"/>
              <a:t>Quickly visualize emission profiles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600"/>
              <a:t>Propose innovation to reduce pollutants</a:t>
            </a:r>
          </a:p>
          <a:p>
            <a:r>
              <a:rPr lang="en-US" sz="2000"/>
              <a:t>Engine manufacturers and engineers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600"/>
              <a:t>Must design engines that meet environmental regulations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600"/>
              <a:t>Can use the app to compare engines</a:t>
            </a:r>
          </a:p>
          <a:p>
            <a:r>
              <a:rPr lang="en-US" sz="2000"/>
              <a:t>Environmental analysts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600"/>
              <a:t>Evaluate broader environmental impact of engine emissions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600"/>
              <a:t>Support data-driven reporting</a:t>
            </a:r>
          </a:p>
          <a:p>
            <a:endParaRPr lang="en-US" sz="2000">
              <a:solidFill>
                <a:srgbClr val="000000"/>
              </a:solidFill>
            </a:endParaRPr>
          </a:p>
          <a:p>
            <a:endParaRPr lang="en-US" sz="2000"/>
          </a:p>
        </p:txBody>
      </p:sp>
      <p:pic>
        <p:nvPicPr>
          <p:cNvPr id="5" name="Picture 4" descr="A person wearing blue gloves and face mask working on a machine&#10;&#10;AI-generated content may be incorrect.">
            <a:extLst>
              <a:ext uri="{FF2B5EF4-FFF2-40B4-BE49-F238E27FC236}">
                <a16:creationId xmlns:a16="http://schemas.microsoft.com/office/drawing/2014/main" id="{2ABD911C-B80D-441B-1D76-6CD27AE0978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792"/>
          <a:stretch/>
        </p:blipFill>
        <p:spPr>
          <a:xfrm>
            <a:off x="5344391" y="10"/>
            <a:ext cx="6847609" cy="4488855"/>
          </a:xfrm>
          <a:prstGeom prst="rect">
            <a:avLst/>
          </a:prstGeom>
        </p:spPr>
      </p:pic>
      <p:pic>
        <p:nvPicPr>
          <p:cNvPr id="7" name="Picture 6" descr="A person standing next to a large propeller&#10;&#10;AI-generated content may be incorrect.">
            <a:extLst>
              <a:ext uri="{FF2B5EF4-FFF2-40B4-BE49-F238E27FC236}">
                <a16:creationId xmlns:a16="http://schemas.microsoft.com/office/drawing/2014/main" id="{41681D4A-87A1-64B7-2816-529AC87C727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164" r="681" b="3"/>
          <a:stretch/>
        </p:blipFill>
        <p:spPr>
          <a:xfrm>
            <a:off x="5344392" y="4488874"/>
            <a:ext cx="3424845" cy="2369126"/>
          </a:xfrm>
          <a:prstGeom prst="rect">
            <a:avLst/>
          </a:prstGeom>
        </p:spPr>
      </p:pic>
      <p:pic>
        <p:nvPicPr>
          <p:cNvPr id="6" name="Picture 5" descr="A person in a white suit and mask holding a clipboard in water&#10;&#10;AI-generated content may be incorrect.">
            <a:extLst>
              <a:ext uri="{FF2B5EF4-FFF2-40B4-BE49-F238E27FC236}">
                <a16:creationId xmlns:a16="http://schemas.microsoft.com/office/drawing/2014/main" id="{F767E1B6-4C2B-F1CC-8CF3-6D951EECB01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867" r="-6" b="-6"/>
          <a:stretch/>
        </p:blipFill>
        <p:spPr>
          <a:xfrm>
            <a:off x="8767155" y="4488873"/>
            <a:ext cx="3424845" cy="2369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3317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AA4948-A1A2-66A0-93A6-C2FB0EF933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53B1C-2B1F-46F0-56DE-89641D4313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1192"/>
            <a:ext cx="10515600" cy="1325563"/>
          </a:xfrm>
        </p:spPr>
        <p:txBody>
          <a:bodyPr/>
          <a:lstStyle/>
          <a:p>
            <a:r>
              <a:rPr lang="en-US" b="1"/>
              <a:t>Architecture &amp; Tech Stack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DA87E65-4ECE-85A7-9136-AF0F7FE681E8}"/>
              </a:ext>
            </a:extLst>
          </p:cNvPr>
          <p:cNvCxnSpPr/>
          <p:nvPr/>
        </p:nvCxnSpPr>
        <p:spPr>
          <a:xfrm flipV="1">
            <a:off x="844157" y="2767659"/>
            <a:ext cx="979626" cy="10034"/>
          </a:xfrm>
          <a:prstGeom prst="straightConnector1">
            <a:avLst/>
          </a:prstGeom>
          <a:ln w="57150"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B7D4A8CE-0AB7-22F6-4986-64BF4B183E29}"/>
              </a:ext>
            </a:extLst>
          </p:cNvPr>
          <p:cNvSpPr/>
          <p:nvPr/>
        </p:nvSpPr>
        <p:spPr>
          <a:xfrm>
            <a:off x="-6096" y="6740168"/>
            <a:ext cx="12191648" cy="120615"/>
          </a:xfrm>
          <a:prstGeom prst="rect">
            <a:avLst/>
          </a:prstGeom>
          <a:solidFill>
            <a:schemeClr val="accent4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6508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F32D4AE-2FBB-9E43-6A73-55CBA647B0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DBC6133C-0615-4CE4-9132-37E609A9BD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D752E7-93AA-CB1F-700D-B6A109734D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064" y="525982"/>
            <a:ext cx="4282983" cy="1200361"/>
          </a:xfrm>
        </p:spPr>
        <p:txBody>
          <a:bodyPr anchor="b">
            <a:normAutofit/>
          </a:bodyPr>
          <a:lstStyle/>
          <a:p>
            <a:r>
              <a:rPr lang="en-US" sz="3600" b="1"/>
              <a:t>Architecture</a:t>
            </a:r>
            <a:endParaRPr lang="en-US" sz="360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69CC832-2974-4E8D-90ED-3E2941BA7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6533" y="1944913"/>
            <a:ext cx="40233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2E35DA-E1A2-F0D0-A2AC-8F441BB9F3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066" y="2031101"/>
            <a:ext cx="4282984" cy="351194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/>
              <a:t>5-tier</a:t>
            </a:r>
            <a:r>
              <a:rPr lang="en-US" sz="2000">
                <a:ea typeface="+mn-lt"/>
                <a:cs typeface="+mn-lt"/>
              </a:rPr>
              <a:t> layered architecture</a:t>
            </a:r>
            <a:endParaRPr lang="en-US" sz="2000"/>
          </a:p>
          <a:p>
            <a:pPr lvl="1">
              <a:buFont typeface="Courier New,monospace" panose="020B0604020202020204" pitchFamily="34" charset="0"/>
              <a:buChar char="o"/>
            </a:pPr>
            <a:r>
              <a:rPr lang="en-US" sz="1600">
                <a:ea typeface="+mn-lt"/>
                <a:cs typeface="+mn-lt"/>
              </a:rPr>
              <a:t>Presentation</a:t>
            </a:r>
            <a:endParaRPr lang="en-US" sz="1600"/>
          </a:p>
          <a:p>
            <a:pPr lvl="1">
              <a:buFont typeface="Courier New,monospace" panose="020B0604020202020204" pitchFamily="34" charset="0"/>
              <a:buChar char="o"/>
            </a:pPr>
            <a:r>
              <a:rPr lang="en-US" sz="1600">
                <a:ea typeface="+mn-lt"/>
                <a:cs typeface="+mn-lt"/>
              </a:rPr>
              <a:t>Application</a:t>
            </a:r>
          </a:p>
          <a:p>
            <a:pPr lvl="1">
              <a:buFont typeface="Courier New,monospace" panose="020B0604020202020204" pitchFamily="34" charset="0"/>
              <a:buChar char="o"/>
            </a:pPr>
            <a:r>
              <a:rPr lang="en-US" sz="1600"/>
              <a:t>Service</a:t>
            </a:r>
          </a:p>
          <a:p>
            <a:pPr lvl="1">
              <a:buFont typeface="Courier New,monospace" panose="020B0604020202020204" pitchFamily="34" charset="0"/>
              <a:buChar char="o"/>
            </a:pPr>
            <a:r>
              <a:rPr lang="en-US" sz="1600"/>
              <a:t>Data Access</a:t>
            </a:r>
          </a:p>
          <a:p>
            <a:pPr lvl="1">
              <a:buFont typeface="Courier New,monospace" panose="020B0604020202020204" pitchFamily="34" charset="0"/>
              <a:buChar char="o"/>
            </a:pPr>
            <a:r>
              <a:rPr lang="en-US" sz="1600">
                <a:ea typeface="+mn-lt"/>
                <a:cs typeface="+mn-lt"/>
              </a:rPr>
              <a:t>Database</a:t>
            </a:r>
            <a:endParaRPr lang="en-US" sz="1600"/>
          </a:p>
          <a:p>
            <a:endParaRPr lang="en-US" sz="1100" b="1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5222F96-971A-4F90-B841-6BAB416C7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25843" y="6053360"/>
            <a:ext cx="740664" cy="154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8980754-6F4B-43C9-B9BE-127B6BED6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904923" y="215201"/>
            <a:ext cx="740664" cy="118334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6793" y="354959"/>
            <a:ext cx="6184973" cy="5915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3" descr="A diagram of a service&#10;&#10;AI-generated content may be incorrect.">
            <a:extLst>
              <a:ext uri="{FF2B5EF4-FFF2-40B4-BE49-F238E27FC236}">
                <a16:creationId xmlns:a16="http://schemas.microsoft.com/office/drawing/2014/main" id="{668B7C12-0027-7B50-2A50-E026D72643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3781" y="650494"/>
            <a:ext cx="2355932" cy="5324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1302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49FB5C3-7336-4FE0-A30C-CC0A3646D4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9A6B5CE-CB1D-48EE-8B43-E952235C83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2340441" y="2666183"/>
            <a:ext cx="5860051" cy="527712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3F3EAA5-4E15-400B-BBA3-82B3F49A21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2BA2E40-BE9B-4C54-9CDD-40EE804CCE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0DA909B4-15FF-46A6-8A7F-7AEF977FE9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517897"/>
            <a:ext cx="11111729" cy="585796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9CD460-7A79-C91C-84BD-3B58D92A34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7025" y="922644"/>
            <a:ext cx="5040285" cy="1169585"/>
          </a:xfrm>
        </p:spPr>
        <p:txBody>
          <a:bodyPr anchor="b">
            <a:normAutofit/>
          </a:bodyPr>
          <a:lstStyle/>
          <a:p>
            <a:r>
              <a:rPr lang="en-US" sz="4000" b="1"/>
              <a:t>Frontend</a:t>
            </a:r>
            <a:endParaRPr lang="en-US" sz="400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382A32C-5B0C-4B1C-A074-76C6DBCC9F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55714" y="2263365"/>
            <a:ext cx="49377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C83B24-2E7E-417F-3248-35E77BF428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5715" y="2508105"/>
            <a:ext cx="5040285" cy="363249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400" b="1"/>
              <a:t>Frameworks and Libraries</a:t>
            </a:r>
            <a:endParaRPr lang="en-US" sz="1400"/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400">
                <a:ea typeface="+mn-lt"/>
                <a:cs typeface="+mn-lt"/>
              </a:rPr>
              <a:t>React + Vite: Built dynamic front-end interfaces using reusable components, props, and state management. </a:t>
            </a:r>
            <a:endParaRPr lang="en-US" sz="1400"/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400">
                <a:ea typeface="+mn-lt"/>
                <a:cs typeface="+mn-lt"/>
              </a:rPr>
              <a:t>Tailwind CSS: Streamlined styling through utility-first, in-line classes for responsive design.</a:t>
            </a:r>
            <a:endParaRPr lang="en-US" sz="1400"/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400">
                <a:ea typeface="+mn-lt"/>
                <a:cs typeface="+mn-lt"/>
              </a:rPr>
              <a:t>Axios: Handled HTTP requests and integrated APIs for data fetching and submission.</a:t>
            </a:r>
            <a:endParaRPr lang="en-US" sz="1400"/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400">
                <a:ea typeface="+mn-lt"/>
                <a:cs typeface="+mn-lt"/>
              </a:rPr>
              <a:t>Plotly.js: Developed interactive Radar and Stacked Bar Charts for visualizing analyzed data.</a:t>
            </a:r>
          </a:p>
          <a:p>
            <a:r>
              <a:rPr lang="en-US" sz="1400" b="1"/>
              <a:t>Primary Features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400">
                <a:ea typeface="+mn-lt"/>
                <a:cs typeface="+mn-lt"/>
              </a:rPr>
              <a:t>Provides a user-friendly interface for users to manage their engines and visualize prediction data</a:t>
            </a:r>
            <a:endParaRPr lang="en-US" sz="1200"/>
          </a:p>
        </p:txBody>
      </p:sp>
      <p:pic>
        <p:nvPicPr>
          <p:cNvPr id="4" name="Picture 3" descr="Blue waves on a black background&#10;&#10;AI-generated content may be incorrect.">
            <a:extLst>
              <a:ext uri="{FF2B5EF4-FFF2-40B4-BE49-F238E27FC236}">
                <a16:creationId xmlns:a16="http://schemas.microsoft.com/office/drawing/2014/main" id="{737276D7-75E6-589B-5165-6CAA2F8280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0640" y="774285"/>
            <a:ext cx="2581173" cy="2581173"/>
          </a:xfrm>
          <a:prstGeom prst="rect">
            <a:avLst/>
          </a:prstGeom>
        </p:spPr>
      </p:pic>
      <p:pic>
        <p:nvPicPr>
          <p:cNvPr id="5" name="Picture 4" descr="A yellow and purple triangle with lightning bolt in the middle&#10;&#10;AI-generated content may be incorrect.">
            <a:extLst>
              <a:ext uri="{FF2B5EF4-FFF2-40B4-BE49-F238E27FC236}">
                <a16:creationId xmlns:a16="http://schemas.microsoft.com/office/drawing/2014/main" id="{218EAC66-83F3-0CAF-4105-3CE51B9C3F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0640" y="3575074"/>
            <a:ext cx="2581173" cy="2581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1731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14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office theme</vt:lpstr>
      <vt:lpstr>Emission Analyzer</vt:lpstr>
      <vt:lpstr>The Problem</vt:lpstr>
      <vt:lpstr>Our Solution</vt:lpstr>
      <vt:lpstr>Key Features</vt:lpstr>
      <vt:lpstr>PowerPoint Presentation</vt:lpstr>
      <vt:lpstr>Stakeholders</vt:lpstr>
      <vt:lpstr>Architecture &amp; Tech Stack</vt:lpstr>
      <vt:lpstr>Architecture</vt:lpstr>
      <vt:lpstr>Frontend</vt:lpstr>
      <vt:lpstr>Backend</vt:lpstr>
      <vt:lpstr>Prediction Model</vt:lpstr>
      <vt:lpstr>Conclusion</vt:lpstr>
      <vt:lpstr>References</vt:lpstr>
      <vt:lpstr>Any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revision>2</cp:revision>
  <dcterms:created xsi:type="dcterms:W3CDTF">2025-04-18T18:46:16Z</dcterms:created>
  <dcterms:modified xsi:type="dcterms:W3CDTF">2025-10-07T21:59:49Z</dcterms:modified>
</cp:coreProperties>
</file>